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be presenting the paper by people at OpenAI “Quantifying Generalization in </a:t>
            </a:r>
            <a:r>
              <a:rPr lang="en"/>
              <a:t>Reinforcement</a:t>
            </a:r>
            <a:r>
              <a:rPr lang="en"/>
              <a:t> Learning”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559189f65_0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559189f6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be </a:t>
            </a:r>
            <a:r>
              <a:rPr lang="en"/>
              <a:t>implementing</a:t>
            </a:r>
            <a:r>
              <a:rPr lang="en"/>
              <a:t> Q-Learning on this </a:t>
            </a:r>
            <a:r>
              <a:rPr lang="en"/>
              <a:t>environment</a:t>
            </a:r>
            <a:r>
              <a:rPr lang="en"/>
              <a:t>. More </a:t>
            </a:r>
            <a:r>
              <a:rPr lang="en"/>
              <a:t>specifically</a:t>
            </a:r>
            <a:r>
              <a:rPr lang="en"/>
              <a:t> Deep Q-Network where we use NN to </a:t>
            </a:r>
            <a:r>
              <a:rPr lang="en"/>
              <a:t>approximate</a:t>
            </a:r>
            <a:r>
              <a:rPr lang="en"/>
              <a:t> the value of all State and Action Pair instead of a large table.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921a9d3b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921a9d3b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921a9d3b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921a9d3b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921a9d3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921a9d3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559189f65_0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559189f6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problem they want to study is that all RL algos are benchmarked by training and testing on the same </a:t>
            </a:r>
            <a:r>
              <a:rPr lang="en"/>
              <a:t>environments</a:t>
            </a:r>
            <a:r>
              <a:rPr lang="en"/>
              <a:t>. For example, agent trained to play 5 lvl of mario will perform </a:t>
            </a:r>
            <a:r>
              <a:rPr lang="en"/>
              <a:t>very</a:t>
            </a:r>
            <a:r>
              <a:rPr lang="en"/>
              <a:t> bad at 6th lvl even when the level is very similar due to </a:t>
            </a:r>
            <a:r>
              <a:rPr lang="en"/>
              <a:t>overfitting</a:t>
            </a:r>
            <a:r>
              <a:rPr lang="en"/>
              <a:t>.</a:t>
            </a:r>
            <a:endParaRPr/>
          </a:p>
          <a:p>
            <a:pPr indent="0" lvl="0" marL="0" rtl="0" algn="l">
              <a:spcBef>
                <a:spcPts val="0"/>
              </a:spcBef>
              <a:spcAft>
                <a:spcPts val="0"/>
              </a:spcAft>
              <a:buNone/>
            </a:pPr>
            <a:r>
              <a:rPr lang="en"/>
              <a:t>Also they want to explore </a:t>
            </a:r>
            <a:r>
              <a:rPr lang="en"/>
              <a:t>techniques</a:t>
            </a:r>
            <a:r>
              <a:rPr lang="en"/>
              <a:t> like dropout and batch norm. Which are common in supervised learning but not used in RL.</a:t>
            </a:r>
            <a:endParaRPr/>
          </a:p>
          <a:p>
            <a:pPr indent="0" lvl="0" marL="0" rtl="0" algn="l">
              <a:spcBef>
                <a:spcPts val="0"/>
              </a:spcBef>
              <a:spcAft>
                <a:spcPts val="0"/>
              </a:spcAft>
              <a:buNone/>
            </a:pPr>
            <a:r>
              <a:rPr lang="en"/>
              <a:t>They create a simple </a:t>
            </a:r>
            <a:r>
              <a:rPr lang="en"/>
              <a:t>environment</a:t>
            </a:r>
            <a:r>
              <a:rPr lang="en"/>
              <a:t> called Coinrun where the sole goal of the agent is to collect the coin at the end of the level to get a +ev reward. This </a:t>
            </a:r>
            <a:r>
              <a:rPr lang="en"/>
              <a:t>environment</a:t>
            </a:r>
            <a:r>
              <a:rPr lang="en"/>
              <a:t> can create million of different levels.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main contribution by this paper includes a generalization metric using CoinRun. And they showed that number of </a:t>
            </a:r>
            <a:r>
              <a:rPr lang="en"/>
              <a:t>training</a:t>
            </a:r>
            <a:r>
              <a:rPr lang="en"/>
              <a:t> lvls </a:t>
            </a:r>
            <a:r>
              <a:rPr lang="en"/>
              <a:t>required</a:t>
            </a:r>
            <a:r>
              <a:rPr lang="en"/>
              <a:t> to train a good agent is much </a:t>
            </a:r>
            <a:r>
              <a:rPr lang="en"/>
              <a:t>higher</a:t>
            </a:r>
            <a:r>
              <a:rPr lang="en"/>
              <a:t> </a:t>
            </a:r>
            <a:r>
              <a:rPr lang="en"/>
              <a:t>than lvls used in</a:t>
            </a:r>
            <a:r>
              <a:rPr lang="en"/>
              <a:t> previous works. Also they evaluate the impact of different architectures and methods of generalizations.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559189f65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559189f6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 all they tested 3 </a:t>
            </a:r>
            <a:r>
              <a:rPr lang="en"/>
              <a:t>different</a:t>
            </a:r>
            <a:r>
              <a:rPr lang="en"/>
              <a:t> </a:t>
            </a:r>
            <a:r>
              <a:rPr lang="en"/>
              <a:t>architectures. Nature-CNN is a simple 3 conv. Layers followed by 1 linear layer architecture, it is the same used by deepmind to play Atari 2600 games. IMPALA is one of the recently proposed architecture with configurable residual block. Note they did not use the LSTM note for Coinrun.</a:t>
            </a:r>
            <a:endParaRPr/>
          </a:p>
          <a:p>
            <a:pPr indent="0" lvl="0" marL="0" rtl="0" algn="l">
              <a:spcBef>
                <a:spcPts val="0"/>
              </a:spcBef>
              <a:spcAft>
                <a:spcPts val="0"/>
              </a:spcAft>
              <a:buNone/>
            </a:pPr>
            <a:r>
              <a:rPr lang="en"/>
              <a:t>We can see the Large IMPALA which consist of 5 residual blocks performed significantly well. For further experiment they use Simple IMPALA as baseline.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559189f65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559189f6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comes the maths, First of all we have studied that Model free RL algo can be majorly </a:t>
            </a:r>
            <a:r>
              <a:rPr lang="en"/>
              <a:t>categorised</a:t>
            </a:r>
            <a:r>
              <a:rPr lang="en"/>
              <a:t> as Q-Learning and Policy </a:t>
            </a:r>
            <a:r>
              <a:rPr lang="en"/>
              <a:t>Gradient</a:t>
            </a:r>
            <a:r>
              <a:rPr lang="en"/>
              <a:t> method.</a:t>
            </a:r>
            <a:endParaRPr/>
          </a:p>
          <a:p>
            <a:pPr indent="0" lvl="0" marL="0" rtl="0" algn="l">
              <a:spcBef>
                <a:spcPts val="0"/>
              </a:spcBef>
              <a:spcAft>
                <a:spcPts val="0"/>
              </a:spcAft>
              <a:buNone/>
            </a:pPr>
            <a:r>
              <a:rPr lang="en"/>
              <a:t>So, they used a improved version of Policy Gradient methods known as Proximal Policy Optimization i.e. PPO. which basically learn only if the new policy learning is within the range of old learning else it drops the </a:t>
            </a:r>
            <a:r>
              <a:rPr lang="en"/>
              <a:t>experience</a:t>
            </a:r>
            <a:r>
              <a:rPr lang="en"/>
              <a:t> and try with next batch. Its a improvement on TRPO but it seems to find local minima in some cases so recently people have suggested TRPPO also in jan 2019. Btw if you want me to be more accurate about it they use PPO2 which is GPU optimized version of PPO.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559189f65_0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559189f6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all know most of these </a:t>
            </a:r>
            <a:r>
              <a:rPr lang="en"/>
              <a:t>techniques from supervise learning</a:t>
            </a:r>
            <a:r>
              <a:rPr lang="en"/>
              <a:t> except stochasticity which we will be </a:t>
            </a:r>
            <a:r>
              <a:rPr lang="en"/>
              <a:t>achieving 2 ways.1 Env. Stochasticity i.e.</a:t>
            </a:r>
            <a:r>
              <a:rPr lang="en"/>
              <a:t> by </a:t>
            </a:r>
            <a:r>
              <a:rPr lang="en"/>
              <a:t>changing</a:t>
            </a:r>
            <a:r>
              <a:rPr lang="en"/>
              <a:t> the value of epsilon which </a:t>
            </a:r>
            <a:r>
              <a:rPr lang="en"/>
              <a:t>determine</a:t>
            </a:r>
            <a:r>
              <a:rPr lang="en"/>
              <a:t> the percentage of random action instead of action predicted by policy. 2nd by </a:t>
            </a:r>
            <a:r>
              <a:rPr lang="en"/>
              <a:t>controlling</a:t>
            </a:r>
            <a:r>
              <a:rPr lang="en"/>
              <a:t> the policy stochasticity by changing the entropy Bonus K_h in PPO. from the graphs we can see the impact of these 2 </a:t>
            </a:r>
            <a:r>
              <a:rPr lang="en"/>
              <a:t>parameter</a:t>
            </a:r>
            <a:r>
              <a:rPr lang="en"/>
              <a:t>. And image show the type of data augmentation used here.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559189f65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559189f6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t>
            </a:r>
            <a:r>
              <a:rPr lang="en"/>
              <a:t>from the graphs we can see optimal values obtained for dropout and L2.</a:t>
            </a:r>
            <a:endParaRPr/>
          </a:p>
          <a:p>
            <a:pPr indent="0" lvl="0" marL="0" rtl="0" algn="l">
              <a:spcBef>
                <a:spcPts val="0"/>
              </a:spcBef>
              <a:spcAft>
                <a:spcPts val="0"/>
              </a:spcAft>
              <a:buNone/>
            </a:pPr>
            <a:r>
              <a:rPr lang="en"/>
              <a:t>And the final graph show +ev impact of all methods which is further improved with using all together.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559189f65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559189f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get the optimal number of </a:t>
            </a:r>
            <a:r>
              <a:rPr lang="en"/>
              <a:t>training</a:t>
            </a:r>
            <a:r>
              <a:rPr lang="en"/>
              <a:t> level required they tested with 3 games coinrun, coinrun-platform which is a little more complex </a:t>
            </a:r>
            <a:r>
              <a:rPr lang="en"/>
              <a:t>than</a:t>
            </a:r>
            <a:r>
              <a:rPr lang="en"/>
              <a:t> coinrun and maze game. All of them show optimal </a:t>
            </a:r>
            <a:r>
              <a:rPr lang="en"/>
              <a:t>performance</a:t>
            </a:r>
            <a:r>
              <a:rPr lang="en"/>
              <a:t> is gained after 250 games.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559189f65_0_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559189f6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LTSM could increase the </a:t>
            </a:r>
            <a:r>
              <a:rPr lang="en"/>
              <a:t>performance</a:t>
            </a:r>
            <a:r>
              <a:rPr lang="en"/>
              <a:t> in coinrun. And limited </a:t>
            </a:r>
            <a:r>
              <a:rPr lang="en"/>
              <a:t>regularization</a:t>
            </a:r>
            <a:r>
              <a:rPr lang="en"/>
              <a:t> and </a:t>
            </a:r>
            <a:r>
              <a:rPr lang="en"/>
              <a:t>architecture</a:t>
            </a:r>
            <a:r>
              <a:rPr lang="en"/>
              <a:t> explored.</a:t>
            </a:r>
            <a:endParaRPr/>
          </a:p>
          <a:p>
            <a:pPr indent="0" lvl="0" marL="0" rtl="0" algn="l">
              <a:spcBef>
                <a:spcPts val="0"/>
              </a:spcBef>
              <a:spcAft>
                <a:spcPts val="0"/>
              </a:spcAft>
              <a:buNone/>
            </a:pPr>
            <a:r>
              <a:rPr lang="en"/>
              <a:t>So for </a:t>
            </a:r>
            <a:r>
              <a:rPr lang="en"/>
              <a:t>further</a:t>
            </a:r>
            <a:r>
              <a:rPr lang="en"/>
              <a:t> study we can explore more </a:t>
            </a:r>
            <a:r>
              <a:rPr lang="en"/>
              <a:t>regularization</a:t>
            </a:r>
            <a:r>
              <a:rPr lang="en"/>
              <a:t> method impact and </a:t>
            </a:r>
            <a:r>
              <a:rPr lang="en"/>
              <a:t>different</a:t>
            </a:r>
            <a:r>
              <a:rPr lang="en"/>
              <a:t> architecture impact.</a:t>
            </a:r>
            <a:endParaRPr/>
          </a:p>
          <a:p>
            <a:pPr indent="0" lvl="0" marL="0" rtl="0" algn="l">
              <a:spcBef>
                <a:spcPts val="0"/>
              </a:spcBef>
              <a:spcAft>
                <a:spcPts val="0"/>
              </a:spcAft>
              <a:buNone/>
            </a:pPr>
            <a:r>
              <a:rPr lang="en"/>
              <a:t>Also we can </a:t>
            </a:r>
            <a:r>
              <a:rPr lang="en"/>
              <a:t>investigate</a:t>
            </a:r>
            <a:r>
              <a:rPr lang="en"/>
              <a:t> the relationship </a:t>
            </a:r>
            <a:r>
              <a:rPr lang="en"/>
              <a:t>between</a:t>
            </a:r>
            <a:r>
              <a:rPr lang="en"/>
              <a:t> the </a:t>
            </a:r>
            <a:r>
              <a:rPr lang="en"/>
              <a:t>environment</a:t>
            </a:r>
            <a:r>
              <a:rPr lang="en"/>
              <a:t> complexity and the </a:t>
            </a:r>
            <a:r>
              <a:rPr lang="en"/>
              <a:t>number</a:t>
            </a:r>
            <a:r>
              <a:rPr lang="en"/>
              <a:t> of levels required for good generalization.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www.youtube.com/watch?v=JytX3FX_nNg" TargetMode="External"/><Relationship Id="rId4" Type="http://schemas.openxmlformats.org/officeDocument/2006/relationships/image" Target="../media/image3.jpg"/><Relationship Id="rId5" Type="http://schemas.openxmlformats.org/officeDocument/2006/relationships/image" Target="../media/image28.png"/><Relationship Id="rId6" Type="http://schemas.openxmlformats.org/officeDocument/2006/relationships/image" Target="../media/image18.png"/><Relationship Id="rId7" Type="http://schemas.openxmlformats.org/officeDocument/2006/relationships/image" Target="../media/image25.png"/><Relationship Id="rId8"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hyperlink" Target="http://www.youtube.com/watch?v=sA0-QXbLnaE" TargetMode="External"/><Relationship Id="rId5"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www.youtube.com/watch?v=JytX3FX_nNg" TargetMode="Externa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www.nature.com/articles/nature14236" TargetMode="External"/><Relationship Id="rId4" Type="http://schemas.openxmlformats.org/officeDocument/2006/relationships/image" Target="../media/image14.png"/><Relationship Id="rId10" Type="http://schemas.openxmlformats.org/officeDocument/2006/relationships/image" Target="../media/image13.jpg"/><Relationship Id="rId9" Type="http://schemas.openxmlformats.org/officeDocument/2006/relationships/hyperlink" Target="http://www.youtube.com/watch?v=sA0-QXbLnaE" TargetMode="External"/><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15.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openai.com/blog/openai-baselines-ppo/" TargetMode="External"/><Relationship Id="rId4" Type="http://schemas.openxmlformats.org/officeDocument/2006/relationships/image" Target="../media/image6.png"/><Relationship Id="rId11" Type="http://schemas.openxmlformats.org/officeDocument/2006/relationships/image" Target="../media/image13.jpg"/><Relationship Id="rId10" Type="http://schemas.openxmlformats.org/officeDocument/2006/relationships/hyperlink" Target="http://www.youtube.com/watch?v=sA0-QXbLnaE" TargetMode="External"/><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0.png"/><Relationship Id="rId7" Type="http://schemas.openxmlformats.org/officeDocument/2006/relationships/image" Target="../media/image11.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arxiv.org/abs/1502.03167" TargetMode="External"/><Relationship Id="rId4" Type="http://schemas.openxmlformats.org/officeDocument/2006/relationships/hyperlink" Target="https://arxiv.org/abs/1502.03167" TargetMode="External"/><Relationship Id="rId5" Type="http://schemas.openxmlformats.org/officeDocument/2006/relationships/image" Target="../media/image17.png"/><Relationship Id="rId6" Type="http://schemas.openxmlformats.org/officeDocument/2006/relationships/hyperlink" Target="http://www.youtube.com/watch?v=JytX3FX_nNg" TargetMode="External"/><Relationship Id="rId7" Type="http://schemas.openxmlformats.org/officeDocument/2006/relationships/image" Target="../media/image3.jp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hyperlink" Target="http://www.youtube.com/watch?v=JytX3FX_nNg" TargetMode="External"/><Relationship Id="rId6" Type="http://schemas.openxmlformats.org/officeDocument/2006/relationships/image" Target="../media/image3.jpg"/><Relationship Id="rId7"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drive.google.com/file/d/1X4ccrsGrECshT98mRwJkfKh1uVRKllfA/view" TargetMode="External"/><Relationship Id="rId4" Type="http://schemas.openxmlformats.org/officeDocument/2006/relationships/image" Target="../media/image23.jpg"/><Relationship Id="rId9"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hyperlink" Target="http://colah.github.io/posts/2015-08-Understanding-LSTMs/" TargetMode="External"/><Relationship Id="rId7" Type="http://schemas.openxmlformats.org/officeDocument/2006/relationships/hyperlink" Target="http://www.youtube.com/watch?v=JytX3FX_nNg" TargetMode="External"/><Relationship Id="rId8"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www.youtube.com/watch?v=JytX3FX_nNg" TargetMode="Externa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212600" y="592725"/>
            <a:ext cx="8167200" cy="710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600"/>
              </a:spcAft>
              <a:buNone/>
            </a:pPr>
            <a:r>
              <a:rPr lang="en" sz="2400"/>
              <a:t>Quantifying Generalization in Reinforcement Learning</a:t>
            </a:r>
            <a:endParaRPr sz="2400"/>
          </a:p>
        </p:txBody>
      </p:sp>
      <p:sp>
        <p:nvSpPr>
          <p:cNvPr id="86" name="Google Shape;86;p13"/>
          <p:cNvSpPr txBox="1"/>
          <p:nvPr>
            <p:ph idx="1" type="subTitle"/>
          </p:nvPr>
        </p:nvSpPr>
        <p:spPr>
          <a:xfrm>
            <a:off x="679250" y="1204349"/>
            <a:ext cx="8222100" cy="7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Karl Cobbe, Oleg Klimov, Chris Hesse, Taehoon Kim, John Schulman </a:t>
            </a:r>
            <a:endParaRPr sz="1800"/>
          </a:p>
          <a:p>
            <a:pPr indent="0" lvl="0" marL="0" rtl="0" algn="l">
              <a:spcBef>
                <a:spcPts val="0"/>
              </a:spcBef>
              <a:spcAft>
                <a:spcPts val="0"/>
              </a:spcAft>
              <a:buNone/>
            </a:pPr>
            <a:r>
              <a:rPr lang="en" sz="1800"/>
              <a:t>December</a:t>
            </a:r>
            <a:r>
              <a:rPr lang="en" sz="1800"/>
              <a:t> 6, 2018</a:t>
            </a:r>
            <a:endParaRPr sz="1800"/>
          </a:p>
        </p:txBody>
      </p:sp>
      <p:pic>
        <p:nvPicPr>
          <p:cNvPr id="87" name="Google Shape;87;p13"/>
          <p:cNvPicPr preferRelativeResize="0"/>
          <p:nvPr/>
        </p:nvPicPr>
        <p:blipFill>
          <a:blip r:embed="rId3">
            <a:alphaModFix/>
          </a:blip>
          <a:stretch>
            <a:fillRect/>
          </a:stretch>
        </p:blipFill>
        <p:spPr>
          <a:xfrm>
            <a:off x="304275" y="2687637"/>
            <a:ext cx="3865000" cy="1426176"/>
          </a:xfrm>
          <a:prstGeom prst="rect">
            <a:avLst/>
          </a:prstGeom>
          <a:noFill/>
          <a:ln>
            <a:noFill/>
          </a:ln>
        </p:spPr>
      </p:pic>
      <p:pic>
        <p:nvPicPr>
          <p:cNvPr id="88" name="Google Shape;88;p13"/>
          <p:cNvPicPr preferRelativeResize="0"/>
          <p:nvPr/>
        </p:nvPicPr>
        <p:blipFill>
          <a:blip r:embed="rId4">
            <a:alphaModFix/>
          </a:blip>
          <a:stretch>
            <a:fillRect/>
          </a:stretch>
        </p:blipFill>
        <p:spPr>
          <a:xfrm>
            <a:off x="4615300" y="1810351"/>
            <a:ext cx="3445811" cy="3180748"/>
          </a:xfrm>
          <a:prstGeom prst="rect">
            <a:avLst/>
          </a:prstGeom>
          <a:noFill/>
          <a:ln>
            <a:noFill/>
          </a:ln>
        </p:spPr>
      </p:pic>
      <p:sp>
        <p:nvSpPr>
          <p:cNvPr id="89" name="Google Shape;89;p13"/>
          <p:cNvSpPr txBox="1"/>
          <p:nvPr/>
        </p:nvSpPr>
        <p:spPr>
          <a:xfrm>
            <a:off x="494575" y="4484075"/>
            <a:ext cx="33960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Presented By: Sunil Kumar</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90725" y="127025"/>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400"/>
              <a:t>My Project : Apply Q-Learning (DQN) </a:t>
            </a:r>
            <a:endParaRPr sz="2400"/>
          </a:p>
        </p:txBody>
      </p:sp>
      <p:pic>
        <p:nvPicPr>
          <p:cNvPr descr="30 second timer (with 5 beeps at the end)&#10;Please do not re-upload the timers on this channel as I created them.&#10;-----------------------------" id="186" name="Google Shape;186;p22" title="30 second timer">
            <a:hlinkClick r:id="rId3"/>
          </p:cNvPr>
          <p:cNvPicPr preferRelativeResize="0"/>
          <p:nvPr/>
        </p:nvPicPr>
        <p:blipFill>
          <a:blip r:embed="rId4">
            <a:alphaModFix/>
          </a:blip>
          <a:stretch>
            <a:fillRect/>
          </a:stretch>
        </p:blipFill>
        <p:spPr>
          <a:xfrm>
            <a:off x="0" y="4780213"/>
            <a:ext cx="484375" cy="363287"/>
          </a:xfrm>
          <a:prstGeom prst="rect">
            <a:avLst/>
          </a:prstGeom>
          <a:noFill/>
          <a:ln>
            <a:noFill/>
          </a:ln>
        </p:spPr>
      </p:pic>
      <p:pic>
        <p:nvPicPr>
          <p:cNvPr id="187" name="Google Shape;187;p22"/>
          <p:cNvPicPr preferRelativeResize="0"/>
          <p:nvPr/>
        </p:nvPicPr>
        <p:blipFill>
          <a:blip r:embed="rId5">
            <a:alphaModFix/>
          </a:blip>
          <a:stretch>
            <a:fillRect/>
          </a:stretch>
        </p:blipFill>
        <p:spPr>
          <a:xfrm>
            <a:off x="287225" y="1074025"/>
            <a:ext cx="4733925" cy="2200275"/>
          </a:xfrm>
          <a:prstGeom prst="rect">
            <a:avLst/>
          </a:prstGeom>
          <a:noFill/>
          <a:ln>
            <a:noFill/>
          </a:ln>
        </p:spPr>
      </p:pic>
      <p:pic>
        <p:nvPicPr>
          <p:cNvPr id="188" name="Google Shape;188;p22"/>
          <p:cNvPicPr preferRelativeResize="0"/>
          <p:nvPr/>
        </p:nvPicPr>
        <p:blipFill>
          <a:blip r:embed="rId6">
            <a:alphaModFix/>
          </a:blip>
          <a:stretch>
            <a:fillRect/>
          </a:stretch>
        </p:blipFill>
        <p:spPr>
          <a:xfrm>
            <a:off x="4900250" y="2833500"/>
            <a:ext cx="4048025" cy="1023550"/>
          </a:xfrm>
          <a:prstGeom prst="rect">
            <a:avLst/>
          </a:prstGeom>
          <a:noFill/>
          <a:ln>
            <a:noFill/>
          </a:ln>
        </p:spPr>
      </p:pic>
      <p:pic>
        <p:nvPicPr>
          <p:cNvPr id="189" name="Google Shape;189;p22"/>
          <p:cNvPicPr preferRelativeResize="0"/>
          <p:nvPr/>
        </p:nvPicPr>
        <p:blipFill>
          <a:blip r:embed="rId7">
            <a:alphaModFix/>
          </a:blip>
          <a:stretch>
            <a:fillRect/>
          </a:stretch>
        </p:blipFill>
        <p:spPr>
          <a:xfrm>
            <a:off x="5173550" y="3744725"/>
            <a:ext cx="3705225" cy="781050"/>
          </a:xfrm>
          <a:prstGeom prst="rect">
            <a:avLst/>
          </a:prstGeom>
          <a:noFill/>
          <a:ln>
            <a:noFill/>
          </a:ln>
        </p:spPr>
      </p:pic>
      <p:pic>
        <p:nvPicPr>
          <p:cNvPr id="190" name="Google Shape;190;p22"/>
          <p:cNvPicPr preferRelativeResize="0"/>
          <p:nvPr/>
        </p:nvPicPr>
        <p:blipFill>
          <a:blip r:embed="rId8">
            <a:alphaModFix/>
          </a:blip>
          <a:stretch>
            <a:fillRect/>
          </a:stretch>
        </p:blipFill>
        <p:spPr>
          <a:xfrm>
            <a:off x="5627400" y="680200"/>
            <a:ext cx="2985427" cy="179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23"/>
          <p:cNvPicPr preferRelativeResize="0"/>
          <p:nvPr/>
        </p:nvPicPr>
        <p:blipFill>
          <a:blip r:embed="rId3">
            <a:alphaModFix/>
          </a:blip>
          <a:stretch>
            <a:fillRect/>
          </a:stretch>
        </p:blipFill>
        <p:spPr>
          <a:xfrm>
            <a:off x="0" y="816278"/>
            <a:ext cx="9143999" cy="2842144"/>
          </a:xfrm>
          <a:prstGeom prst="rect">
            <a:avLst/>
          </a:prstGeom>
          <a:noFill/>
          <a:ln>
            <a:noFill/>
          </a:ln>
        </p:spPr>
      </p:pic>
      <p:pic>
        <p:nvPicPr>
          <p:cNvPr id="196" name="Google Shape;196;p23"/>
          <p:cNvPicPr preferRelativeResize="0"/>
          <p:nvPr/>
        </p:nvPicPr>
        <p:blipFill>
          <a:blip r:embed="rId4">
            <a:alphaModFix/>
          </a:blip>
          <a:stretch>
            <a:fillRect/>
          </a:stretch>
        </p:blipFill>
        <p:spPr>
          <a:xfrm>
            <a:off x="1071475" y="3877671"/>
            <a:ext cx="2089475" cy="113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04650" y="817700"/>
            <a:ext cx="8912149" cy="2844850"/>
          </a:xfrm>
          <a:prstGeom prst="rect">
            <a:avLst/>
          </a:prstGeom>
          <a:noFill/>
          <a:ln>
            <a:noFill/>
          </a:ln>
        </p:spPr>
      </p:pic>
      <p:pic>
        <p:nvPicPr>
          <p:cNvPr id="202" name="Google Shape;202;p24"/>
          <p:cNvPicPr preferRelativeResize="0"/>
          <p:nvPr/>
        </p:nvPicPr>
        <p:blipFill>
          <a:blip r:embed="rId4">
            <a:alphaModFix/>
          </a:blip>
          <a:stretch>
            <a:fillRect/>
          </a:stretch>
        </p:blipFill>
        <p:spPr>
          <a:xfrm>
            <a:off x="1071475" y="3877671"/>
            <a:ext cx="2089475" cy="113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5"/>
          <p:cNvPicPr preferRelativeResize="0"/>
          <p:nvPr/>
        </p:nvPicPr>
        <p:blipFill>
          <a:blip r:embed="rId3">
            <a:alphaModFix/>
          </a:blip>
          <a:stretch>
            <a:fillRect/>
          </a:stretch>
        </p:blipFill>
        <p:spPr>
          <a:xfrm>
            <a:off x="48900" y="1146550"/>
            <a:ext cx="8839199" cy="2678545"/>
          </a:xfrm>
          <a:prstGeom prst="rect">
            <a:avLst/>
          </a:prstGeom>
          <a:noFill/>
          <a:ln>
            <a:noFill/>
          </a:ln>
        </p:spPr>
      </p:pic>
      <p:pic>
        <p:nvPicPr>
          <p:cNvPr id="208" name="Google Shape;208;p25"/>
          <p:cNvPicPr preferRelativeResize="0"/>
          <p:nvPr/>
        </p:nvPicPr>
        <p:blipFill>
          <a:blip r:embed="rId4">
            <a:alphaModFix/>
          </a:blip>
          <a:stretch>
            <a:fillRect/>
          </a:stretch>
        </p:blipFill>
        <p:spPr>
          <a:xfrm>
            <a:off x="1071475" y="3877671"/>
            <a:ext cx="2089475" cy="113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26"/>
          <p:cNvPicPr preferRelativeResize="0"/>
          <p:nvPr/>
        </p:nvPicPr>
        <p:blipFill>
          <a:blip r:embed="rId3">
            <a:alphaModFix/>
          </a:blip>
          <a:stretch>
            <a:fillRect/>
          </a:stretch>
        </p:blipFill>
        <p:spPr>
          <a:xfrm>
            <a:off x="1782825" y="790275"/>
            <a:ext cx="5578350" cy="3244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type="title"/>
          </p:nvPr>
        </p:nvSpPr>
        <p:spPr>
          <a:xfrm>
            <a:off x="60575" y="279175"/>
            <a:ext cx="53097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Work</a:t>
            </a:r>
            <a:endParaRPr/>
          </a:p>
        </p:txBody>
      </p:sp>
      <p:grpSp>
        <p:nvGrpSpPr>
          <p:cNvPr id="95" name="Google Shape;95;p14"/>
          <p:cNvGrpSpPr/>
          <p:nvPr/>
        </p:nvGrpSpPr>
        <p:grpSpPr>
          <a:xfrm>
            <a:off x="428373" y="1304838"/>
            <a:ext cx="5302279" cy="3463888"/>
            <a:chOff x="431925" y="1304875"/>
            <a:chExt cx="2628925" cy="3416400"/>
          </a:xfrm>
        </p:grpSpPr>
        <p:sp>
          <p:nvSpPr>
            <p:cNvPr id="96" name="Google Shape;96;p14"/>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idx="4294967295" type="body"/>
          </p:nvPr>
        </p:nvSpPr>
        <p:spPr>
          <a:xfrm>
            <a:off x="563082" y="1304879"/>
            <a:ext cx="43047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Simple </a:t>
            </a:r>
            <a:r>
              <a:rPr lang="en">
                <a:solidFill>
                  <a:schemeClr val="lt1"/>
                </a:solidFill>
              </a:rPr>
              <a:t>Environment - Coinrun </a:t>
            </a:r>
            <a:endParaRPr>
              <a:solidFill>
                <a:schemeClr val="lt1"/>
              </a:solidFill>
            </a:endParaRPr>
          </a:p>
        </p:txBody>
      </p:sp>
      <p:sp>
        <p:nvSpPr>
          <p:cNvPr id="99" name="Google Shape;99;p14"/>
          <p:cNvSpPr txBox="1"/>
          <p:nvPr>
            <p:ph idx="4294967295" type="body"/>
          </p:nvPr>
        </p:nvSpPr>
        <p:spPr>
          <a:xfrm>
            <a:off x="566349" y="1870517"/>
            <a:ext cx="4809900" cy="607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Procedurally Generated/Random Maps </a:t>
            </a:r>
            <a:endParaRPr sz="1600"/>
          </a:p>
          <a:p>
            <a:pPr indent="-330200" lvl="0" marL="457200" rtl="0" algn="l">
              <a:spcBef>
                <a:spcPts val="0"/>
              </a:spcBef>
              <a:spcAft>
                <a:spcPts val="0"/>
              </a:spcAft>
              <a:buSzPts val="1600"/>
              <a:buChar char="●"/>
            </a:pPr>
            <a:r>
              <a:rPr lang="en" sz="1600"/>
              <a:t>Customizable</a:t>
            </a:r>
            <a:r>
              <a:rPr lang="en" sz="1600"/>
              <a:t> Difficulty</a:t>
            </a:r>
            <a:endParaRPr sz="1600"/>
          </a:p>
        </p:txBody>
      </p:sp>
      <p:grpSp>
        <p:nvGrpSpPr>
          <p:cNvPr id="100" name="Google Shape;100;p14"/>
          <p:cNvGrpSpPr/>
          <p:nvPr/>
        </p:nvGrpSpPr>
        <p:grpSpPr>
          <a:xfrm>
            <a:off x="5902325" y="279180"/>
            <a:ext cx="2632500" cy="2087079"/>
            <a:chOff x="3320450" y="1304875"/>
            <a:chExt cx="2632500" cy="3416400"/>
          </a:xfrm>
        </p:grpSpPr>
        <p:sp>
          <p:nvSpPr>
            <p:cNvPr id="101" name="Google Shape;101;p14"/>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4"/>
          <p:cNvSpPr txBox="1"/>
          <p:nvPr>
            <p:ph idx="4294967295" type="body"/>
          </p:nvPr>
        </p:nvSpPr>
        <p:spPr>
          <a:xfrm>
            <a:off x="5971325" y="218400"/>
            <a:ext cx="2494500" cy="3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Generalization in RL</a:t>
            </a:r>
            <a:endParaRPr>
              <a:solidFill>
                <a:schemeClr val="lt1"/>
              </a:solidFill>
            </a:endParaRPr>
          </a:p>
        </p:txBody>
      </p:sp>
      <p:sp>
        <p:nvSpPr>
          <p:cNvPr id="104" name="Google Shape;104;p14"/>
          <p:cNvSpPr txBox="1"/>
          <p:nvPr>
            <p:ph idx="4294967295" type="body"/>
          </p:nvPr>
        </p:nvSpPr>
        <p:spPr>
          <a:xfrm>
            <a:off x="5978650" y="644525"/>
            <a:ext cx="2478600" cy="162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rgbClr val="050526"/>
                </a:solidFill>
                <a:highlight>
                  <a:srgbClr val="FFFFFF"/>
                </a:highlight>
                <a:latin typeface="Georgia"/>
                <a:ea typeface="Georgia"/>
                <a:cs typeface="Georgia"/>
                <a:sym typeface="Georgia"/>
              </a:rPr>
              <a:t>RL agents are still benchmarked by evaluating on the environments they trained on.</a:t>
            </a:r>
            <a:endParaRPr sz="1600"/>
          </a:p>
        </p:txBody>
      </p:sp>
      <p:grpSp>
        <p:nvGrpSpPr>
          <p:cNvPr id="105" name="Google Shape;105;p14"/>
          <p:cNvGrpSpPr/>
          <p:nvPr/>
        </p:nvGrpSpPr>
        <p:grpSpPr>
          <a:xfrm>
            <a:off x="5902950" y="2672996"/>
            <a:ext cx="2632500" cy="2157798"/>
            <a:chOff x="6212550" y="1304875"/>
            <a:chExt cx="2632500" cy="3416400"/>
          </a:xfrm>
        </p:grpSpPr>
        <p:sp>
          <p:nvSpPr>
            <p:cNvPr id="106" name="Google Shape;106;p14"/>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4"/>
          <p:cNvSpPr txBox="1"/>
          <p:nvPr>
            <p:ph idx="4294967295" type="body"/>
          </p:nvPr>
        </p:nvSpPr>
        <p:spPr>
          <a:xfrm>
            <a:off x="5976800" y="3218450"/>
            <a:ext cx="2478600" cy="13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highlight>
                  <a:srgbClr val="FFFFFF"/>
                </a:highlight>
                <a:latin typeface="Arial"/>
                <a:ea typeface="Arial"/>
                <a:cs typeface="Arial"/>
                <a:sym typeface="Arial"/>
              </a:rPr>
              <a:t>Major RL policies are often trained without supervised learning techniques such as dropout and batch normalization.</a:t>
            </a:r>
            <a:endParaRPr sz="1400"/>
          </a:p>
        </p:txBody>
      </p:sp>
      <p:sp>
        <p:nvSpPr>
          <p:cNvPr id="109" name="Google Shape;109;p14"/>
          <p:cNvSpPr txBox="1"/>
          <p:nvPr>
            <p:ph idx="4294967295" type="body"/>
          </p:nvPr>
        </p:nvSpPr>
        <p:spPr>
          <a:xfrm>
            <a:off x="5901700" y="26122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Explore</a:t>
            </a:r>
            <a:endParaRPr>
              <a:solidFill>
                <a:schemeClr val="lt1"/>
              </a:solidFill>
            </a:endParaRPr>
          </a:p>
        </p:txBody>
      </p:sp>
      <p:pic>
        <p:nvPicPr>
          <p:cNvPr id="110" name="Google Shape;110;p14"/>
          <p:cNvPicPr preferRelativeResize="0"/>
          <p:nvPr/>
        </p:nvPicPr>
        <p:blipFill>
          <a:blip r:embed="rId3">
            <a:alphaModFix/>
          </a:blip>
          <a:stretch>
            <a:fillRect/>
          </a:stretch>
        </p:blipFill>
        <p:spPr>
          <a:xfrm>
            <a:off x="486000" y="2826318"/>
            <a:ext cx="4971426" cy="1620361"/>
          </a:xfrm>
          <a:prstGeom prst="rect">
            <a:avLst/>
          </a:prstGeom>
          <a:noFill/>
          <a:ln>
            <a:noFill/>
          </a:ln>
        </p:spPr>
      </p:pic>
      <p:pic>
        <p:nvPicPr>
          <p:cNvPr descr="Possibly the easiest timer you'll ever use. Big easy to see numbers. Beeps when it reaches 0. Voted #1 by timer-timer.com - that's us :) http://timer-timer.com" id="111" name="Google Shape;111;p14" title="1 Minute Countdown Timer">
            <a:hlinkClick r:id="rId4"/>
          </p:cNvPr>
          <p:cNvPicPr preferRelativeResize="0"/>
          <p:nvPr/>
        </p:nvPicPr>
        <p:blipFill>
          <a:blip r:embed="rId5">
            <a:alphaModFix/>
          </a:blip>
          <a:stretch>
            <a:fillRect/>
          </a:stretch>
        </p:blipFill>
        <p:spPr>
          <a:xfrm>
            <a:off x="0" y="4779000"/>
            <a:ext cx="486000" cy="36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descr="30 second timer (with 5 beeps at the end)&#10;Please do not re-upload the timers on this channel as I created them.&#10;-----------------------------" id="116" name="Google Shape;116;p15" title="30 second timer">
            <a:hlinkClick r:id="rId3"/>
          </p:cNvPr>
          <p:cNvPicPr preferRelativeResize="0"/>
          <p:nvPr/>
        </p:nvPicPr>
        <p:blipFill>
          <a:blip r:embed="rId4">
            <a:alphaModFix/>
          </a:blip>
          <a:stretch>
            <a:fillRect/>
          </a:stretch>
        </p:blipFill>
        <p:spPr>
          <a:xfrm>
            <a:off x="0" y="4780213"/>
            <a:ext cx="484375" cy="363287"/>
          </a:xfrm>
          <a:prstGeom prst="rect">
            <a:avLst/>
          </a:prstGeom>
          <a:noFill/>
          <a:ln>
            <a:noFill/>
          </a:ln>
        </p:spPr>
      </p:pic>
      <p:sp>
        <p:nvSpPr>
          <p:cNvPr id="117" name="Google Shape;117;p15"/>
          <p:cNvSpPr txBox="1"/>
          <p:nvPr>
            <p:ph type="title"/>
          </p:nvPr>
        </p:nvSpPr>
        <p:spPr>
          <a:xfrm>
            <a:off x="222300" y="2171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c</a:t>
            </a:r>
            <a:r>
              <a:rPr lang="en"/>
              <a:t>ontribution</a:t>
            </a:r>
            <a:r>
              <a:rPr lang="en"/>
              <a:t> of this paper</a:t>
            </a:r>
            <a:endParaRPr/>
          </a:p>
        </p:txBody>
      </p:sp>
      <p:sp>
        <p:nvSpPr>
          <p:cNvPr id="118" name="Google Shape;118;p15"/>
          <p:cNvSpPr txBox="1"/>
          <p:nvPr>
            <p:ph idx="4294967295" type="body"/>
          </p:nvPr>
        </p:nvSpPr>
        <p:spPr>
          <a:xfrm>
            <a:off x="429325" y="1077550"/>
            <a:ext cx="7485300" cy="26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50526"/>
                </a:solidFill>
                <a:highlight>
                  <a:srgbClr val="FFFFFF"/>
                </a:highlight>
                <a:latin typeface="Georgia"/>
                <a:ea typeface="Georgia"/>
                <a:cs typeface="Georgia"/>
                <a:sym typeface="Georgia"/>
              </a:rPr>
              <a:t>1. Number of different training levels required for good generalization is much larger than the number used by prior work on transfer in RL.</a:t>
            </a:r>
            <a:endParaRPr sz="1500">
              <a:solidFill>
                <a:srgbClr val="050526"/>
              </a:solidFill>
              <a:highlight>
                <a:srgbClr val="FFFFFF"/>
              </a:highlight>
              <a:latin typeface="Georgia"/>
              <a:ea typeface="Georgia"/>
              <a:cs typeface="Georgia"/>
              <a:sym typeface="Georgia"/>
            </a:endParaRPr>
          </a:p>
          <a:p>
            <a:pPr indent="0" lvl="0" marL="0" rtl="0" algn="l">
              <a:spcBef>
                <a:spcPts val="800"/>
              </a:spcBef>
              <a:spcAft>
                <a:spcPts val="0"/>
              </a:spcAft>
              <a:buNone/>
            </a:pPr>
            <a:r>
              <a:rPr lang="en" sz="1500">
                <a:solidFill>
                  <a:srgbClr val="050526"/>
                </a:solidFill>
                <a:highlight>
                  <a:srgbClr val="FFFFFF"/>
                </a:highlight>
                <a:latin typeface="Georgia"/>
                <a:ea typeface="Georgia"/>
                <a:cs typeface="Georgia"/>
                <a:sym typeface="Georgia"/>
              </a:rPr>
              <a:t>2. Generalization metric using the CoinRun environment.</a:t>
            </a:r>
            <a:endParaRPr sz="1500">
              <a:solidFill>
                <a:srgbClr val="050526"/>
              </a:solidFill>
              <a:highlight>
                <a:srgbClr val="FFFFFF"/>
              </a:highlight>
              <a:latin typeface="Georgia"/>
              <a:ea typeface="Georgia"/>
              <a:cs typeface="Georgia"/>
              <a:sym typeface="Georgia"/>
            </a:endParaRPr>
          </a:p>
          <a:p>
            <a:pPr indent="0" lvl="0" marL="0" rtl="0" algn="l">
              <a:spcBef>
                <a:spcPts val="800"/>
              </a:spcBef>
              <a:spcAft>
                <a:spcPts val="0"/>
              </a:spcAft>
              <a:buNone/>
            </a:pPr>
            <a:r>
              <a:rPr lang="en" sz="1500">
                <a:solidFill>
                  <a:srgbClr val="050526"/>
                </a:solidFill>
                <a:highlight>
                  <a:srgbClr val="FFFFFF"/>
                </a:highlight>
                <a:latin typeface="Georgia"/>
                <a:ea typeface="Georgia"/>
                <a:cs typeface="Georgia"/>
                <a:sym typeface="Georgia"/>
              </a:rPr>
              <a:t>3. They evaluate the impact of different convolutional architectures and methods of generalization.</a:t>
            </a:r>
            <a:endParaRPr sz="1500">
              <a:solidFill>
                <a:srgbClr val="050526"/>
              </a:solidFill>
              <a:highlight>
                <a:srgbClr val="FFFFFF"/>
              </a:highlight>
              <a:latin typeface="Georgia"/>
              <a:ea typeface="Georgia"/>
              <a:cs typeface="Georgia"/>
              <a:sym typeface="Georgia"/>
            </a:endParaRPr>
          </a:p>
          <a:p>
            <a:pPr indent="0" lvl="0" marL="0" rtl="0" algn="l">
              <a:spcBef>
                <a:spcPts val="800"/>
              </a:spcBef>
              <a:spcAft>
                <a:spcPts val="800"/>
              </a:spcAft>
              <a:buNone/>
            </a:pPr>
            <a:r>
              <a:t/>
            </a:r>
            <a:endParaRPr sz="1500">
              <a:solidFill>
                <a:srgbClr val="050526"/>
              </a:solidFill>
              <a:highlight>
                <a:srgbClr val="FFFFFF"/>
              </a:highlight>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190725" y="8048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IMPALA &amp; IMPALA Large (</a:t>
            </a:r>
            <a:r>
              <a:rPr lang="en" sz="1200"/>
              <a:t>5 residual blocks</a:t>
            </a:r>
            <a:r>
              <a:rPr lang="en" sz="2400"/>
              <a:t>)</a:t>
            </a:r>
            <a:endParaRPr sz="2400"/>
          </a:p>
          <a:p>
            <a:pPr indent="0" lvl="0" marL="0" rtl="0" algn="l">
              <a:spcBef>
                <a:spcPts val="0"/>
              </a:spcBef>
              <a:spcAft>
                <a:spcPts val="0"/>
              </a:spcAft>
              <a:buNone/>
            </a:pPr>
            <a:r>
              <a:t/>
            </a:r>
            <a:endParaRPr sz="2400"/>
          </a:p>
        </p:txBody>
      </p:sp>
      <p:sp>
        <p:nvSpPr>
          <p:cNvPr id="124" name="Google Shape;124;p16"/>
          <p:cNvSpPr txBox="1"/>
          <p:nvPr>
            <p:ph idx="4294967295" type="body"/>
          </p:nvPr>
        </p:nvSpPr>
        <p:spPr>
          <a:xfrm>
            <a:off x="482975" y="4358825"/>
            <a:ext cx="5480700" cy="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IMPALA: Scalable Distributed Deep-RL with Importance Weighted Actor-Learner Architectures, Lasse at. al. June 2018.</a:t>
            </a:r>
            <a:endParaRPr sz="1000"/>
          </a:p>
          <a:p>
            <a:pPr indent="0" lvl="0" marL="0" rtl="0" algn="l">
              <a:spcBef>
                <a:spcPts val="800"/>
              </a:spcBef>
              <a:spcAft>
                <a:spcPts val="800"/>
              </a:spcAft>
              <a:buNone/>
            </a:pPr>
            <a:r>
              <a:rPr lang="en" sz="1000"/>
              <a:t>Human-level control through deep reinforcement learning. Volodymyr Mnih at. </a:t>
            </a:r>
            <a:r>
              <a:rPr lang="en" sz="1000"/>
              <a:t>a</a:t>
            </a:r>
            <a:r>
              <a:rPr lang="en" sz="1000"/>
              <a:t>l. Feb 2015                            </a:t>
            </a:r>
            <a:endParaRPr sz="1000"/>
          </a:p>
        </p:txBody>
      </p:sp>
      <p:sp>
        <p:nvSpPr>
          <p:cNvPr id="125" name="Google Shape;125;p16"/>
          <p:cNvSpPr txBox="1"/>
          <p:nvPr>
            <p:ph type="title"/>
          </p:nvPr>
        </p:nvSpPr>
        <p:spPr>
          <a:xfrm>
            <a:off x="190725" y="127025"/>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400"/>
              <a:t>Nature-CNN (</a:t>
            </a:r>
            <a:r>
              <a:rPr lang="en" sz="1200">
                <a:uFill>
                  <a:noFill/>
                </a:uFill>
                <a:hlinkClick r:id="rId3"/>
              </a:rPr>
              <a:t>common</a:t>
            </a:r>
            <a:r>
              <a:rPr lang="en" sz="1200"/>
              <a:t> 3-layer conv.</a:t>
            </a:r>
            <a:r>
              <a:rPr lang="en" sz="2400"/>
              <a:t>)  </a:t>
            </a:r>
            <a:endParaRPr sz="2400"/>
          </a:p>
        </p:txBody>
      </p:sp>
      <p:pic>
        <p:nvPicPr>
          <p:cNvPr id="126" name="Google Shape;126;p16"/>
          <p:cNvPicPr preferRelativeResize="0"/>
          <p:nvPr/>
        </p:nvPicPr>
        <p:blipFill>
          <a:blip r:embed="rId4">
            <a:alphaModFix/>
          </a:blip>
          <a:stretch>
            <a:fillRect/>
          </a:stretch>
        </p:blipFill>
        <p:spPr>
          <a:xfrm>
            <a:off x="5812275" y="2403925"/>
            <a:ext cx="2410148" cy="2272299"/>
          </a:xfrm>
          <a:prstGeom prst="rect">
            <a:avLst/>
          </a:prstGeom>
          <a:noFill/>
          <a:ln>
            <a:noFill/>
          </a:ln>
        </p:spPr>
      </p:pic>
      <p:pic>
        <p:nvPicPr>
          <p:cNvPr id="127" name="Google Shape;127;p16"/>
          <p:cNvPicPr preferRelativeResize="0"/>
          <p:nvPr/>
        </p:nvPicPr>
        <p:blipFill>
          <a:blip r:embed="rId5">
            <a:alphaModFix/>
          </a:blip>
          <a:stretch>
            <a:fillRect/>
          </a:stretch>
        </p:blipFill>
        <p:spPr>
          <a:xfrm>
            <a:off x="365025" y="1482725"/>
            <a:ext cx="4456377" cy="2641351"/>
          </a:xfrm>
          <a:prstGeom prst="rect">
            <a:avLst/>
          </a:prstGeom>
          <a:noFill/>
          <a:ln>
            <a:noFill/>
          </a:ln>
        </p:spPr>
      </p:pic>
      <p:pic>
        <p:nvPicPr>
          <p:cNvPr id="128" name="Google Shape;128;p16"/>
          <p:cNvPicPr preferRelativeResize="0"/>
          <p:nvPr/>
        </p:nvPicPr>
        <p:blipFill>
          <a:blip r:embed="rId6">
            <a:alphaModFix/>
          </a:blip>
          <a:stretch>
            <a:fillRect/>
          </a:stretch>
        </p:blipFill>
        <p:spPr>
          <a:xfrm>
            <a:off x="5864275" y="81000"/>
            <a:ext cx="2285750" cy="2272300"/>
          </a:xfrm>
          <a:prstGeom prst="rect">
            <a:avLst/>
          </a:prstGeom>
          <a:noFill/>
          <a:ln>
            <a:noFill/>
          </a:ln>
        </p:spPr>
      </p:pic>
      <p:pic>
        <p:nvPicPr>
          <p:cNvPr id="129" name="Google Shape;129;p16"/>
          <p:cNvPicPr preferRelativeResize="0"/>
          <p:nvPr/>
        </p:nvPicPr>
        <p:blipFill>
          <a:blip r:embed="rId7">
            <a:alphaModFix/>
          </a:blip>
          <a:stretch>
            <a:fillRect/>
          </a:stretch>
        </p:blipFill>
        <p:spPr>
          <a:xfrm>
            <a:off x="7851250" y="1027537"/>
            <a:ext cx="1292740" cy="162476"/>
          </a:xfrm>
          <a:prstGeom prst="rect">
            <a:avLst/>
          </a:prstGeom>
          <a:noFill/>
          <a:ln>
            <a:noFill/>
          </a:ln>
        </p:spPr>
      </p:pic>
      <p:pic>
        <p:nvPicPr>
          <p:cNvPr id="130" name="Google Shape;130;p16"/>
          <p:cNvPicPr preferRelativeResize="0"/>
          <p:nvPr/>
        </p:nvPicPr>
        <p:blipFill>
          <a:blip r:embed="rId8">
            <a:alphaModFix/>
          </a:blip>
          <a:stretch>
            <a:fillRect/>
          </a:stretch>
        </p:blipFill>
        <p:spPr>
          <a:xfrm>
            <a:off x="7742650" y="4726849"/>
            <a:ext cx="1353963" cy="162476"/>
          </a:xfrm>
          <a:prstGeom prst="rect">
            <a:avLst/>
          </a:prstGeom>
          <a:noFill/>
          <a:ln>
            <a:noFill/>
          </a:ln>
        </p:spPr>
      </p:pic>
      <p:pic>
        <p:nvPicPr>
          <p:cNvPr descr="Possibly the easiest timer you'll ever use. Big easy to see numbers. Beeps when it reaches 0. Voted #1 by timer-timer.com - that's us :) http://timer-timer.com" id="131" name="Google Shape;131;p16" title="1 Minute Countdown Timer">
            <a:hlinkClick r:id="rId9"/>
          </p:cNvPr>
          <p:cNvPicPr preferRelativeResize="0"/>
          <p:nvPr/>
        </p:nvPicPr>
        <p:blipFill>
          <a:blip r:embed="rId10">
            <a:alphaModFix/>
          </a:blip>
          <a:stretch>
            <a:fillRect/>
          </a:stretch>
        </p:blipFill>
        <p:spPr>
          <a:xfrm>
            <a:off x="0" y="4779000"/>
            <a:ext cx="486000" cy="36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7"/>
          <p:cNvSpPr txBox="1"/>
          <p:nvPr>
            <p:ph idx="4294967295" type="body"/>
          </p:nvPr>
        </p:nvSpPr>
        <p:spPr>
          <a:xfrm>
            <a:off x="482975" y="4659925"/>
            <a:ext cx="7485300" cy="3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TRPO (2017) -&gt; PPO (2nd half 2017) -&gt; TRPPO (2019)</a:t>
            </a:r>
            <a:endParaRPr sz="1000"/>
          </a:p>
          <a:p>
            <a:pPr indent="0" lvl="0" marL="0" rtl="0" algn="l">
              <a:spcBef>
                <a:spcPts val="800"/>
              </a:spcBef>
              <a:spcAft>
                <a:spcPts val="800"/>
              </a:spcAft>
              <a:buNone/>
            </a:pPr>
            <a:r>
              <a:t/>
            </a:r>
            <a:endParaRPr sz="1000"/>
          </a:p>
        </p:txBody>
      </p:sp>
      <p:sp>
        <p:nvSpPr>
          <p:cNvPr id="137" name="Google Shape;137;p17"/>
          <p:cNvSpPr txBox="1"/>
          <p:nvPr>
            <p:ph type="title"/>
          </p:nvPr>
        </p:nvSpPr>
        <p:spPr>
          <a:xfrm>
            <a:off x="190725" y="127025"/>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400"/>
              <a:t> Proximal Policy Optimization (</a:t>
            </a:r>
            <a:r>
              <a:rPr lang="en" sz="2400" u="sng">
                <a:solidFill>
                  <a:schemeClr val="hlink"/>
                </a:solidFill>
                <a:hlinkClick r:id="rId3"/>
              </a:rPr>
              <a:t>PPO</a:t>
            </a:r>
            <a:r>
              <a:rPr lang="en" sz="2400"/>
              <a:t>)</a:t>
            </a:r>
            <a:endParaRPr sz="2400"/>
          </a:p>
        </p:txBody>
      </p:sp>
      <p:pic>
        <p:nvPicPr>
          <p:cNvPr id="138" name="Google Shape;138;p17"/>
          <p:cNvPicPr preferRelativeResize="0"/>
          <p:nvPr/>
        </p:nvPicPr>
        <p:blipFill>
          <a:blip r:embed="rId4">
            <a:alphaModFix/>
          </a:blip>
          <a:stretch>
            <a:fillRect/>
          </a:stretch>
        </p:blipFill>
        <p:spPr>
          <a:xfrm>
            <a:off x="5227763" y="734825"/>
            <a:ext cx="3640751" cy="2698700"/>
          </a:xfrm>
          <a:prstGeom prst="rect">
            <a:avLst/>
          </a:prstGeom>
          <a:noFill/>
          <a:ln>
            <a:noFill/>
          </a:ln>
        </p:spPr>
      </p:pic>
      <p:pic>
        <p:nvPicPr>
          <p:cNvPr id="139" name="Google Shape;139;p17"/>
          <p:cNvPicPr preferRelativeResize="0"/>
          <p:nvPr/>
        </p:nvPicPr>
        <p:blipFill>
          <a:blip r:embed="rId5">
            <a:alphaModFix/>
          </a:blip>
          <a:stretch>
            <a:fillRect/>
          </a:stretch>
        </p:blipFill>
        <p:spPr>
          <a:xfrm>
            <a:off x="2913013" y="3062544"/>
            <a:ext cx="2339475" cy="1667400"/>
          </a:xfrm>
          <a:prstGeom prst="rect">
            <a:avLst/>
          </a:prstGeom>
          <a:noFill/>
          <a:ln>
            <a:noFill/>
          </a:ln>
        </p:spPr>
      </p:pic>
      <p:pic>
        <p:nvPicPr>
          <p:cNvPr id="140" name="Google Shape;140;p17"/>
          <p:cNvPicPr preferRelativeResize="0"/>
          <p:nvPr/>
        </p:nvPicPr>
        <p:blipFill>
          <a:blip r:embed="rId6">
            <a:alphaModFix/>
          </a:blip>
          <a:stretch>
            <a:fillRect/>
          </a:stretch>
        </p:blipFill>
        <p:spPr>
          <a:xfrm>
            <a:off x="5227763" y="3267600"/>
            <a:ext cx="3952875" cy="1257300"/>
          </a:xfrm>
          <a:prstGeom prst="rect">
            <a:avLst/>
          </a:prstGeom>
          <a:noFill/>
          <a:ln>
            <a:noFill/>
          </a:ln>
        </p:spPr>
      </p:pic>
      <p:pic>
        <p:nvPicPr>
          <p:cNvPr id="141" name="Google Shape;141;p17"/>
          <p:cNvPicPr preferRelativeResize="0"/>
          <p:nvPr/>
        </p:nvPicPr>
        <p:blipFill>
          <a:blip r:embed="rId7">
            <a:alphaModFix/>
          </a:blip>
          <a:stretch>
            <a:fillRect/>
          </a:stretch>
        </p:blipFill>
        <p:spPr>
          <a:xfrm>
            <a:off x="482975" y="799300"/>
            <a:ext cx="3633949" cy="1967945"/>
          </a:xfrm>
          <a:prstGeom prst="rect">
            <a:avLst/>
          </a:prstGeom>
          <a:noFill/>
          <a:ln>
            <a:noFill/>
          </a:ln>
        </p:spPr>
      </p:pic>
      <p:pic>
        <p:nvPicPr>
          <p:cNvPr id="142" name="Google Shape;142;p17"/>
          <p:cNvPicPr preferRelativeResize="0"/>
          <p:nvPr/>
        </p:nvPicPr>
        <p:blipFill>
          <a:blip r:embed="rId8">
            <a:alphaModFix/>
          </a:blip>
          <a:stretch>
            <a:fillRect/>
          </a:stretch>
        </p:blipFill>
        <p:spPr>
          <a:xfrm>
            <a:off x="683252" y="3062550"/>
            <a:ext cx="7084736" cy="1667400"/>
          </a:xfrm>
          <a:prstGeom prst="rect">
            <a:avLst/>
          </a:prstGeom>
          <a:noFill/>
          <a:ln>
            <a:noFill/>
          </a:ln>
        </p:spPr>
      </p:pic>
      <p:pic>
        <p:nvPicPr>
          <p:cNvPr id="143" name="Google Shape;143;p17"/>
          <p:cNvPicPr preferRelativeResize="0"/>
          <p:nvPr/>
        </p:nvPicPr>
        <p:blipFill>
          <a:blip r:embed="rId9">
            <a:alphaModFix/>
          </a:blip>
          <a:stretch>
            <a:fillRect/>
          </a:stretch>
        </p:blipFill>
        <p:spPr>
          <a:xfrm>
            <a:off x="1015700" y="855688"/>
            <a:ext cx="6419850" cy="2085975"/>
          </a:xfrm>
          <a:prstGeom prst="rect">
            <a:avLst/>
          </a:prstGeom>
          <a:noFill/>
          <a:ln>
            <a:noFill/>
          </a:ln>
        </p:spPr>
      </p:pic>
      <p:pic>
        <p:nvPicPr>
          <p:cNvPr descr="Possibly the easiest timer you'll ever use. Big easy to see numbers. Beeps when it reaches 0. Voted #1 by timer-timer.com - that's us :) http://timer-timer.com" id="144" name="Google Shape;144;p17" title="1 Minute Countdown Timer">
            <a:hlinkClick r:id="rId10"/>
          </p:cNvPr>
          <p:cNvPicPr preferRelativeResize="0"/>
          <p:nvPr/>
        </p:nvPicPr>
        <p:blipFill>
          <a:blip r:embed="rId11">
            <a:alphaModFix/>
          </a:blip>
          <a:stretch>
            <a:fillRect/>
          </a:stretch>
        </p:blipFill>
        <p:spPr>
          <a:xfrm>
            <a:off x="0" y="4779000"/>
            <a:ext cx="486000" cy="36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8"/>
                                        </p:tgtEl>
                                      </p:cBhvr>
                                    </p:animEffect>
                                    <p:set>
                                      <p:cBhvr>
                                        <p:cTn dur="1" fill="hold">
                                          <p:stCondLst>
                                            <p:cond delay="1000"/>
                                          </p:stCondLst>
                                        </p:cTn>
                                        <p:tgtEl>
                                          <p:spTgt spid="1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0"/>
                                        </p:tgtEl>
                                      </p:cBhvr>
                                    </p:animEffect>
                                    <p:set>
                                      <p:cBhvr>
                                        <p:cTn dur="1" fill="hold">
                                          <p:stCondLst>
                                            <p:cond delay="1000"/>
                                          </p:stCondLst>
                                        </p:cTn>
                                        <p:tgtEl>
                                          <p:spTgt spid="1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9"/>
                                        </p:tgtEl>
                                      </p:cBhvr>
                                    </p:animEffect>
                                    <p:set>
                                      <p:cBhvr>
                                        <p:cTn dur="1" fill="hold">
                                          <p:stCondLst>
                                            <p:cond delay="1000"/>
                                          </p:stCondLst>
                                        </p:cTn>
                                        <p:tgtEl>
                                          <p:spTgt spid="1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1"/>
                                        </p:tgtEl>
                                      </p:cBhvr>
                                    </p:animEffect>
                                    <p:set>
                                      <p:cBhvr>
                                        <p:cTn dur="1" fill="hold">
                                          <p:stCondLst>
                                            <p:cond delay="1000"/>
                                          </p:stCondLst>
                                        </p:cTn>
                                        <p:tgtEl>
                                          <p:spTgt spid="1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190725" y="127025"/>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400"/>
              <a:t>Impact of </a:t>
            </a:r>
            <a:r>
              <a:rPr lang="en" sz="2400"/>
              <a:t>generalization</a:t>
            </a:r>
            <a:r>
              <a:rPr lang="en" sz="2400"/>
              <a:t> techniques</a:t>
            </a:r>
            <a:endParaRPr sz="2400"/>
          </a:p>
        </p:txBody>
      </p:sp>
      <p:sp>
        <p:nvSpPr>
          <p:cNvPr id="150" name="Google Shape;150;p18"/>
          <p:cNvSpPr txBox="1"/>
          <p:nvPr/>
        </p:nvSpPr>
        <p:spPr>
          <a:xfrm>
            <a:off x="384750" y="911250"/>
            <a:ext cx="3645000" cy="1478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50526"/>
              </a:buClr>
              <a:buSzPts val="1500"/>
              <a:buFont typeface="Georgia"/>
              <a:buChar char="●"/>
            </a:pPr>
            <a:r>
              <a:rPr b="1" lang="en" sz="1500">
                <a:solidFill>
                  <a:srgbClr val="050526"/>
                </a:solidFill>
                <a:latin typeface="Georgia"/>
                <a:ea typeface="Georgia"/>
                <a:cs typeface="Georgia"/>
                <a:sym typeface="Georgia"/>
              </a:rPr>
              <a:t>Dropout</a:t>
            </a:r>
            <a:endParaRPr b="1" sz="1500">
              <a:solidFill>
                <a:srgbClr val="050526"/>
              </a:solidFill>
              <a:latin typeface="Georgia"/>
              <a:ea typeface="Georgia"/>
              <a:cs typeface="Georgia"/>
              <a:sym typeface="Georgia"/>
            </a:endParaRPr>
          </a:p>
          <a:p>
            <a:pPr indent="-323850" lvl="0" marL="457200" rtl="0" algn="l">
              <a:lnSpc>
                <a:spcPct val="115000"/>
              </a:lnSpc>
              <a:spcBef>
                <a:spcPts val="0"/>
              </a:spcBef>
              <a:spcAft>
                <a:spcPts val="0"/>
              </a:spcAft>
              <a:buClr>
                <a:srgbClr val="050526"/>
              </a:buClr>
              <a:buSzPts val="1500"/>
              <a:buFont typeface="Georgia"/>
              <a:buChar char="●"/>
            </a:pPr>
            <a:r>
              <a:rPr b="1" lang="en" sz="1500">
                <a:solidFill>
                  <a:srgbClr val="050526"/>
                </a:solidFill>
                <a:latin typeface="Georgia"/>
                <a:ea typeface="Georgia"/>
                <a:cs typeface="Georgia"/>
                <a:sym typeface="Georgia"/>
              </a:rPr>
              <a:t>L2 regularization</a:t>
            </a:r>
            <a:r>
              <a:rPr lang="en" sz="1500">
                <a:solidFill>
                  <a:srgbClr val="050526"/>
                </a:solidFill>
                <a:latin typeface="Georgia"/>
                <a:ea typeface="Georgia"/>
                <a:cs typeface="Georgia"/>
                <a:sym typeface="Georgia"/>
              </a:rPr>
              <a:t>.</a:t>
            </a:r>
            <a:endParaRPr sz="1500">
              <a:solidFill>
                <a:srgbClr val="050526"/>
              </a:solidFill>
              <a:latin typeface="Georgia"/>
              <a:ea typeface="Georgia"/>
              <a:cs typeface="Georgia"/>
              <a:sym typeface="Georgia"/>
            </a:endParaRPr>
          </a:p>
          <a:p>
            <a:pPr indent="-323850" lvl="0" marL="457200" rtl="0" algn="l">
              <a:lnSpc>
                <a:spcPct val="115000"/>
              </a:lnSpc>
              <a:spcBef>
                <a:spcPts val="0"/>
              </a:spcBef>
              <a:spcAft>
                <a:spcPts val="0"/>
              </a:spcAft>
              <a:buClr>
                <a:srgbClr val="050526"/>
              </a:buClr>
              <a:buSzPts val="1500"/>
              <a:buFont typeface="Georgia"/>
              <a:buChar char="●"/>
            </a:pPr>
            <a:r>
              <a:rPr b="1" lang="en" sz="1500">
                <a:solidFill>
                  <a:srgbClr val="050526"/>
                </a:solidFill>
                <a:latin typeface="Georgia"/>
                <a:ea typeface="Georgia"/>
                <a:cs typeface="Georgia"/>
                <a:sym typeface="Georgia"/>
              </a:rPr>
              <a:t>Data augmentation</a:t>
            </a:r>
            <a:r>
              <a:rPr lang="en" sz="1500">
                <a:solidFill>
                  <a:srgbClr val="050526"/>
                </a:solidFill>
                <a:latin typeface="Georgia"/>
                <a:ea typeface="Georgia"/>
                <a:cs typeface="Georgia"/>
                <a:sym typeface="Georgia"/>
              </a:rPr>
              <a:t> </a:t>
            </a:r>
            <a:endParaRPr sz="1500">
              <a:solidFill>
                <a:srgbClr val="050526"/>
              </a:solidFill>
              <a:latin typeface="Georgia"/>
              <a:ea typeface="Georgia"/>
              <a:cs typeface="Georgia"/>
              <a:sym typeface="Georgia"/>
            </a:endParaRPr>
          </a:p>
          <a:p>
            <a:pPr indent="-323850" lvl="0" marL="457200" rtl="0" algn="l">
              <a:lnSpc>
                <a:spcPct val="115000"/>
              </a:lnSpc>
              <a:spcBef>
                <a:spcPts val="0"/>
              </a:spcBef>
              <a:spcAft>
                <a:spcPts val="0"/>
              </a:spcAft>
              <a:buClr>
                <a:srgbClr val="050526"/>
              </a:buClr>
              <a:buSzPts val="1500"/>
              <a:buFont typeface="Georgia"/>
              <a:buChar char="●"/>
            </a:pPr>
            <a:r>
              <a:rPr b="1" lang="en" sz="1500" u="sng">
                <a:solidFill>
                  <a:schemeClr val="hlink"/>
                </a:solidFill>
                <a:latin typeface="Georgia"/>
                <a:ea typeface="Georgia"/>
                <a:cs typeface="Georgia"/>
                <a:sym typeface="Georgia"/>
                <a:hlinkClick r:id="rId3"/>
              </a:rPr>
              <a:t>b</a:t>
            </a:r>
            <a:r>
              <a:rPr b="1" lang="en" sz="1500" u="sng">
                <a:solidFill>
                  <a:schemeClr val="hlink"/>
                </a:solidFill>
                <a:latin typeface="Georgia"/>
                <a:ea typeface="Georgia"/>
                <a:cs typeface="Georgia"/>
                <a:sym typeface="Georgia"/>
                <a:hlinkClick r:id="rId4"/>
              </a:rPr>
              <a:t>atch normalization</a:t>
            </a:r>
            <a:endParaRPr sz="1500">
              <a:solidFill>
                <a:srgbClr val="050526"/>
              </a:solidFill>
              <a:latin typeface="Georgia"/>
              <a:ea typeface="Georgia"/>
              <a:cs typeface="Georgia"/>
              <a:sym typeface="Georgia"/>
            </a:endParaRPr>
          </a:p>
          <a:p>
            <a:pPr indent="-323850" lvl="0" marL="457200" rtl="0" algn="l">
              <a:lnSpc>
                <a:spcPct val="115000"/>
              </a:lnSpc>
              <a:spcBef>
                <a:spcPts val="0"/>
              </a:spcBef>
              <a:spcAft>
                <a:spcPts val="0"/>
              </a:spcAft>
              <a:buClr>
                <a:srgbClr val="050526"/>
              </a:buClr>
              <a:buSzPts val="1500"/>
              <a:buFont typeface="Georgia"/>
              <a:buChar char="●"/>
            </a:pPr>
            <a:r>
              <a:rPr b="1" lang="en" sz="1500">
                <a:solidFill>
                  <a:srgbClr val="050526"/>
                </a:solidFill>
                <a:latin typeface="Georgia"/>
                <a:ea typeface="Georgia"/>
                <a:cs typeface="Georgia"/>
                <a:sym typeface="Georgia"/>
              </a:rPr>
              <a:t>Stochasticity</a:t>
            </a:r>
            <a:endParaRPr b="1" sz="1500">
              <a:solidFill>
                <a:srgbClr val="050526"/>
              </a:solidFill>
              <a:latin typeface="Georgia"/>
              <a:ea typeface="Georgia"/>
              <a:cs typeface="Georgia"/>
              <a:sym typeface="Georgia"/>
            </a:endParaRPr>
          </a:p>
          <a:p>
            <a:pPr indent="0" lvl="0" marL="457200" rtl="0" algn="l">
              <a:spcBef>
                <a:spcPts val="1800"/>
              </a:spcBef>
              <a:spcAft>
                <a:spcPts val="0"/>
              </a:spcAft>
              <a:buNone/>
            </a:pPr>
            <a:r>
              <a:t/>
            </a:r>
            <a:endParaRPr sz="1500">
              <a:solidFill>
                <a:srgbClr val="050526"/>
              </a:solidFill>
              <a:highlight>
                <a:srgbClr val="FFFFFF"/>
              </a:highlight>
              <a:latin typeface="Georgia"/>
              <a:ea typeface="Georgia"/>
              <a:cs typeface="Georgia"/>
              <a:sym typeface="Georgia"/>
            </a:endParaRPr>
          </a:p>
        </p:txBody>
      </p:sp>
      <p:pic>
        <p:nvPicPr>
          <p:cNvPr id="151" name="Google Shape;151;p18"/>
          <p:cNvPicPr preferRelativeResize="0"/>
          <p:nvPr/>
        </p:nvPicPr>
        <p:blipFill>
          <a:blip r:embed="rId5">
            <a:alphaModFix/>
          </a:blip>
          <a:stretch>
            <a:fillRect/>
          </a:stretch>
        </p:blipFill>
        <p:spPr>
          <a:xfrm>
            <a:off x="5797925" y="127025"/>
            <a:ext cx="3276737" cy="3319200"/>
          </a:xfrm>
          <a:prstGeom prst="rect">
            <a:avLst/>
          </a:prstGeom>
          <a:noFill/>
          <a:ln>
            <a:noFill/>
          </a:ln>
        </p:spPr>
      </p:pic>
      <p:pic>
        <p:nvPicPr>
          <p:cNvPr descr="30 second timer (with 5 beeps at the end)&#10;Please do not re-upload the timers on this channel as I created them.&#10;-----------------------------" id="152" name="Google Shape;152;p18" title="30 second timer">
            <a:hlinkClick r:id="rId6"/>
          </p:cNvPr>
          <p:cNvPicPr preferRelativeResize="0"/>
          <p:nvPr/>
        </p:nvPicPr>
        <p:blipFill>
          <a:blip r:embed="rId7">
            <a:alphaModFix/>
          </a:blip>
          <a:stretch>
            <a:fillRect/>
          </a:stretch>
        </p:blipFill>
        <p:spPr>
          <a:xfrm>
            <a:off x="0" y="4780213"/>
            <a:ext cx="484375" cy="363287"/>
          </a:xfrm>
          <a:prstGeom prst="rect">
            <a:avLst/>
          </a:prstGeom>
          <a:noFill/>
          <a:ln>
            <a:noFill/>
          </a:ln>
        </p:spPr>
      </p:pic>
      <p:pic>
        <p:nvPicPr>
          <p:cNvPr id="153" name="Google Shape;153;p18"/>
          <p:cNvPicPr preferRelativeResize="0"/>
          <p:nvPr/>
        </p:nvPicPr>
        <p:blipFill>
          <a:blip r:embed="rId8">
            <a:alphaModFix/>
          </a:blip>
          <a:stretch>
            <a:fillRect/>
          </a:stretch>
        </p:blipFill>
        <p:spPr>
          <a:xfrm>
            <a:off x="190725" y="2643767"/>
            <a:ext cx="5747976" cy="188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9"/>
          <p:cNvSpPr txBox="1"/>
          <p:nvPr>
            <p:ph type="title"/>
          </p:nvPr>
        </p:nvSpPr>
        <p:spPr>
          <a:xfrm>
            <a:off x="190725" y="127025"/>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400"/>
              <a:t>Result</a:t>
            </a:r>
            <a:endParaRPr sz="2400"/>
          </a:p>
        </p:txBody>
      </p:sp>
      <p:pic>
        <p:nvPicPr>
          <p:cNvPr id="159" name="Google Shape;159;p19"/>
          <p:cNvPicPr preferRelativeResize="0"/>
          <p:nvPr/>
        </p:nvPicPr>
        <p:blipFill>
          <a:blip r:embed="rId3">
            <a:alphaModFix/>
          </a:blip>
          <a:stretch>
            <a:fillRect/>
          </a:stretch>
        </p:blipFill>
        <p:spPr>
          <a:xfrm>
            <a:off x="190736" y="1154975"/>
            <a:ext cx="3257289" cy="3205089"/>
          </a:xfrm>
          <a:prstGeom prst="rect">
            <a:avLst/>
          </a:prstGeom>
          <a:noFill/>
          <a:ln>
            <a:noFill/>
          </a:ln>
        </p:spPr>
      </p:pic>
      <p:pic>
        <p:nvPicPr>
          <p:cNvPr id="160" name="Google Shape;160;p19"/>
          <p:cNvPicPr preferRelativeResize="0"/>
          <p:nvPr/>
        </p:nvPicPr>
        <p:blipFill>
          <a:blip r:embed="rId4">
            <a:alphaModFix/>
          </a:blip>
          <a:stretch>
            <a:fillRect/>
          </a:stretch>
        </p:blipFill>
        <p:spPr>
          <a:xfrm>
            <a:off x="4875750" y="2449350"/>
            <a:ext cx="3323125" cy="2570700"/>
          </a:xfrm>
          <a:prstGeom prst="rect">
            <a:avLst/>
          </a:prstGeom>
          <a:noFill/>
          <a:ln>
            <a:noFill/>
          </a:ln>
        </p:spPr>
      </p:pic>
      <p:pic>
        <p:nvPicPr>
          <p:cNvPr descr="30 second timer (with 5 beeps at the end)&#10;Please do not re-upload the timers on this channel as I created them.&#10;-----------------------------" id="161" name="Google Shape;161;p19" title="30 second timer">
            <a:hlinkClick r:id="rId5"/>
          </p:cNvPr>
          <p:cNvPicPr preferRelativeResize="0"/>
          <p:nvPr/>
        </p:nvPicPr>
        <p:blipFill>
          <a:blip r:embed="rId6">
            <a:alphaModFix/>
          </a:blip>
          <a:stretch>
            <a:fillRect/>
          </a:stretch>
        </p:blipFill>
        <p:spPr>
          <a:xfrm>
            <a:off x="0" y="4780213"/>
            <a:ext cx="484375" cy="363287"/>
          </a:xfrm>
          <a:prstGeom prst="rect">
            <a:avLst/>
          </a:prstGeom>
          <a:noFill/>
          <a:ln>
            <a:noFill/>
          </a:ln>
        </p:spPr>
      </p:pic>
      <p:pic>
        <p:nvPicPr>
          <p:cNvPr id="162" name="Google Shape;162;p19"/>
          <p:cNvPicPr preferRelativeResize="0"/>
          <p:nvPr/>
        </p:nvPicPr>
        <p:blipFill>
          <a:blip r:embed="rId7">
            <a:alphaModFix/>
          </a:blip>
          <a:stretch>
            <a:fillRect/>
          </a:stretch>
        </p:blipFill>
        <p:spPr>
          <a:xfrm>
            <a:off x="3984450" y="0"/>
            <a:ext cx="4113848" cy="2449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0" title="Platforms_2.mp4">
            <a:hlinkClick r:id="rId3"/>
          </p:cNvPr>
          <p:cNvPicPr preferRelativeResize="0"/>
          <p:nvPr/>
        </p:nvPicPr>
        <p:blipFill>
          <a:blip r:embed="rId4">
            <a:alphaModFix/>
          </a:blip>
          <a:stretch>
            <a:fillRect/>
          </a:stretch>
        </p:blipFill>
        <p:spPr>
          <a:xfrm>
            <a:off x="484375" y="1719226"/>
            <a:ext cx="4240998" cy="3180748"/>
          </a:xfrm>
          <a:prstGeom prst="rect">
            <a:avLst/>
          </a:prstGeom>
          <a:noFill/>
          <a:ln>
            <a:noFill/>
          </a:ln>
        </p:spPr>
      </p:pic>
      <p:pic>
        <p:nvPicPr>
          <p:cNvPr id="168" name="Google Shape;168;p20"/>
          <p:cNvPicPr preferRelativeResize="0"/>
          <p:nvPr/>
        </p:nvPicPr>
        <p:blipFill>
          <a:blip r:embed="rId5">
            <a:alphaModFix/>
          </a:blip>
          <a:stretch>
            <a:fillRect/>
          </a:stretch>
        </p:blipFill>
        <p:spPr>
          <a:xfrm>
            <a:off x="4829000" y="2177595"/>
            <a:ext cx="4363351" cy="2965901"/>
          </a:xfrm>
          <a:prstGeom prst="rect">
            <a:avLst/>
          </a:prstGeom>
          <a:noFill/>
          <a:ln>
            <a:noFill/>
          </a:ln>
        </p:spPr>
      </p:pic>
      <p:sp>
        <p:nvSpPr>
          <p:cNvPr id="169" name="Google Shape;169;p20"/>
          <p:cNvSpPr txBox="1"/>
          <p:nvPr/>
        </p:nvSpPr>
        <p:spPr>
          <a:xfrm>
            <a:off x="324650" y="223175"/>
            <a:ext cx="5417400" cy="16071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rPr b="1" lang="en" sz="1650">
                <a:solidFill>
                  <a:srgbClr val="FFFFFF"/>
                </a:solidFill>
              </a:rPr>
              <a:t>Additional Environments</a:t>
            </a:r>
            <a:endParaRPr b="1" sz="1650">
              <a:solidFill>
                <a:srgbClr val="FFFFFF"/>
              </a:solidFill>
            </a:endParaRPr>
          </a:p>
          <a:p>
            <a:pPr indent="-317500" lvl="0" marL="457200" rtl="0" algn="l">
              <a:lnSpc>
                <a:spcPct val="140000"/>
              </a:lnSpc>
              <a:spcBef>
                <a:spcPts val="1400"/>
              </a:spcBef>
              <a:spcAft>
                <a:spcPts val="0"/>
              </a:spcAft>
              <a:buClr>
                <a:srgbClr val="FFFFFF"/>
              </a:buClr>
              <a:buSzPts val="1400"/>
              <a:buChar char="●"/>
            </a:pPr>
            <a:r>
              <a:rPr lang="en">
                <a:solidFill>
                  <a:srgbClr val="FFFFFF"/>
                </a:solidFill>
              </a:rPr>
              <a:t>IMPALA-CNN architecture followed by a </a:t>
            </a:r>
            <a:r>
              <a:rPr lang="en">
                <a:solidFill>
                  <a:srgbClr val="FFFFFF"/>
                </a:solidFill>
                <a:uFill>
                  <a:noFill/>
                </a:uFill>
                <a:hlinkClick r:id="rId6"/>
              </a:rPr>
              <a:t>LSTM</a:t>
            </a:r>
            <a:endParaRPr>
              <a:solidFill>
                <a:srgbClr val="FFFFFF"/>
              </a:solidFill>
            </a:endParaRPr>
          </a:p>
          <a:p>
            <a:pPr indent="-317500" lvl="0" marL="457200" rtl="0" algn="l">
              <a:lnSpc>
                <a:spcPct val="140000"/>
              </a:lnSpc>
              <a:spcBef>
                <a:spcPts val="0"/>
              </a:spcBef>
              <a:spcAft>
                <a:spcPts val="0"/>
              </a:spcAft>
              <a:buClr>
                <a:srgbClr val="FFFFFF"/>
              </a:buClr>
              <a:buSzPts val="1400"/>
              <a:buChar char="●"/>
            </a:pPr>
            <a:r>
              <a:rPr lang="en">
                <a:solidFill>
                  <a:srgbClr val="FFFFFF"/>
                </a:solidFill>
              </a:rPr>
              <a:t>collecting all coins in a level gives an additional reward of 9</a:t>
            </a:r>
            <a:endParaRPr>
              <a:solidFill>
                <a:srgbClr val="FFFFFF"/>
              </a:solidFill>
            </a:endParaRPr>
          </a:p>
          <a:p>
            <a:pPr indent="0" lvl="0" marL="0" rtl="0" algn="l">
              <a:lnSpc>
                <a:spcPct val="115000"/>
              </a:lnSpc>
              <a:spcBef>
                <a:spcPts val="400"/>
              </a:spcBef>
              <a:spcAft>
                <a:spcPts val="0"/>
              </a:spcAft>
              <a:buNone/>
            </a:pPr>
            <a:r>
              <a:t/>
            </a:r>
            <a:endParaRPr sz="1100"/>
          </a:p>
          <a:p>
            <a:pPr indent="0" lvl="0" marL="0" rtl="0" algn="l">
              <a:spcBef>
                <a:spcPts val="0"/>
              </a:spcBef>
              <a:spcAft>
                <a:spcPts val="0"/>
              </a:spcAft>
              <a:buNone/>
            </a:pPr>
            <a:r>
              <a:t/>
            </a:r>
            <a:endParaRPr>
              <a:latin typeface="Roboto"/>
              <a:ea typeface="Roboto"/>
              <a:cs typeface="Roboto"/>
              <a:sym typeface="Roboto"/>
            </a:endParaRPr>
          </a:p>
        </p:txBody>
      </p:sp>
      <p:pic>
        <p:nvPicPr>
          <p:cNvPr descr="30 second timer (with 5 beeps at the end)&#10;Please do not re-upload the timers on this channel as I created them.&#10;-----------------------------" id="170" name="Google Shape;170;p20" title="30 second timer">
            <a:hlinkClick r:id="rId7"/>
          </p:cNvPr>
          <p:cNvPicPr preferRelativeResize="0"/>
          <p:nvPr/>
        </p:nvPicPr>
        <p:blipFill>
          <a:blip r:embed="rId8">
            <a:alphaModFix/>
          </a:blip>
          <a:stretch>
            <a:fillRect/>
          </a:stretch>
        </p:blipFill>
        <p:spPr>
          <a:xfrm>
            <a:off x="0" y="4780213"/>
            <a:ext cx="484375" cy="363287"/>
          </a:xfrm>
          <a:prstGeom prst="rect">
            <a:avLst/>
          </a:prstGeom>
          <a:noFill/>
          <a:ln>
            <a:noFill/>
          </a:ln>
        </p:spPr>
      </p:pic>
      <p:pic>
        <p:nvPicPr>
          <p:cNvPr id="171" name="Google Shape;171;p20"/>
          <p:cNvPicPr preferRelativeResize="0"/>
          <p:nvPr/>
        </p:nvPicPr>
        <p:blipFill>
          <a:blip r:embed="rId9">
            <a:alphaModFix/>
          </a:blip>
          <a:stretch>
            <a:fillRect/>
          </a:stretch>
        </p:blipFill>
        <p:spPr>
          <a:xfrm>
            <a:off x="5894450" y="152400"/>
            <a:ext cx="1883218" cy="18727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90725" y="127025"/>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400"/>
              <a:t>Gaps and Future Research</a:t>
            </a:r>
            <a:endParaRPr sz="2400"/>
          </a:p>
        </p:txBody>
      </p:sp>
      <p:sp>
        <p:nvSpPr>
          <p:cNvPr id="177" name="Google Shape;177;p21"/>
          <p:cNvSpPr txBox="1"/>
          <p:nvPr/>
        </p:nvSpPr>
        <p:spPr>
          <a:xfrm>
            <a:off x="324650" y="2946375"/>
            <a:ext cx="7091400" cy="1608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50526"/>
              </a:buClr>
              <a:buSzPts val="1500"/>
              <a:buFont typeface="Georgia"/>
              <a:buChar char="●"/>
            </a:pPr>
            <a:r>
              <a:rPr lang="en" sz="1500">
                <a:solidFill>
                  <a:srgbClr val="050526"/>
                </a:solidFill>
                <a:latin typeface="Georgia"/>
                <a:ea typeface="Georgia"/>
                <a:cs typeface="Georgia"/>
                <a:sym typeface="Georgia"/>
              </a:rPr>
              <a:t>Investigate the relationship between environment complexity and the number of levels required for good generalization.</a:t>
            </a:r>
            <a:endParaRPr sz="1500">
              <a:solidFill>
                <a:srgbClr val="050526"/>
              </a:solidFill>
              <a:latin typeface="Georgia"/>
              <a:ea typeface="Georgia"/>
              <a:cs typeface="Georgia"/>
              <a:sym typeface="Georgia"/>
            </a:endParaRPr>
          </a:p>
          <a:p>
            <a:pPr indent="-323850" lvl="0" marL="457200" rtl="0" algn="l">
              <a:lnSpc>
                <a:spcPct val="115000"/>
              </a:lnSpc>
              <a:spcBef>
                <a:spcPts val="0"/>
              </a:spcBef>
              <a:spcAft>
                <a:spcPts val="0"/>
              </a:spcAft>
              <a:buClr>
                <a:srgbClr val="050526"/>
              </a:buClr>
              <a:buSzPts val="1500"/>
              <a:buFont typeface="Georgia"/>
              <a:buChar char="●"/>
            </a:pPr>
            <a:r>
              <a:rPr lang="en" sz="1500">
                <a:solidFill>
                  <a:srgbClr val="050526"/>
                </a:solidFill>
                <a:latin typeface="Georgia"/>
                <a:ea typeface="Georgia"/>
                <a:cs typeface="Georgia"/>
                <a:sym typeface="Georgia"/>
              </a:rPr>
              <a:t>Impact of different recurrent architectures .</a:t>
            </a:r>
            <a:endParaRPr sz="1500">
              <a:solidFill>
                <a:srgbClr val="050526"/>
              </a:solidFill>
              <a:latin typeface="Georgia"/>
              <a:ea typeface="Georgia"/>
              <a:cs typeface="Georgia"/>
              <a:sym typeface="Georgia"/>
            </a:endParaRPr>
          </a:p>
          <a:p>
            <a:pPr indent="-323850" lvl="0" marL="457200" rtl="0" algn="l">
              <a:lnSpc>
                <a:spcPct val="115000"/>
              </a:lnSpc>
              <a:spcBef>
                <a:spcPts val="0"/>
              </a:spcBef>
              <a:spcAft>
                <a:spcPts val="0"/>
              </a:spcAft>
              <a:buClr>
                <a:srgbClr val="050526"/>
              </a:buClr>
              <a:buSzPts val="1500"/>
              <a:buFont typeface="Georgia"/>
              <a:buChar char="●"/>
            </a:pPr>
            <a:r>
              <a:rPr lang="en" sz="1500">
                <a:solidFill>
                  <a:srgbClr val="050526"/>
                </a:solidFill>
                <a:latin typeface="Georgia"/>
                <a:ea typeface="Georgia"/>
                <a:cs typeface="Georgia"/>
                <a:sym typeface="Georgia"/>
              </a:rPr>
              <a:t>Explore ways to effectively combine different regularization methods.</a:t>
            </a:r>
            <a:endParaRPr sz="1500">
              <a:solidFill>
                <a:srgbClr val="050526"/>
              </a:solidFill>
              <a:latin typeface="Georgia"/>
              <a:ea typeface="Georgia"/>
              <a:cs typeface="Georgia"/>
              <a:sym typeface="Georgia"/>
            </a:endParaRPr>
          </a:p>
          <a:p>
            <a:pPr indent="0" lvl="0" marL="0" rtl="0" algn="l">
              <a:spcBef>
                <a:spcPts val="1800"/>
              </a:spcBef>
              <a:spcAft>
                <a:spcPts val="0"/>
              </a:spcAft>
              <a:buNone/>
            </a:pPr>
            <a:r>
              <a:t/>
            </a:r>
            <a:endParaRPr>
              <a:latin typeface="Roboto"/>
              <a:ea typeface="Roboto"/>
              <a:cs typeface="Roboto"/>
              <a:sym typeface="Roboto"/>
            </a:endParaRPr>
          </a:p>
        </p:txBody>
      </p:sp>
      <p:sp>
        <p:nvSpPr>
          <p:cNvPr id="178" name="Google Shape;178;p21"/>
          <p:cNvSpPr txBox="1"/>
          <p:nvPr>
            <p:ph type="title"/>
          </p:nvPr>
        </p:nvSpPr>
        <p:spPr>
          <a:xfrm>
            <a:off x="383625" y="2405675"/>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400"/>
              <a:t>Future Research</a:t>
            </a:r>
            <a:endParaRPr sz="2400"/>
          </a:p>
        </p:txBody>
      </p:sp>
      <p:sp>
        <p:nvSpPr>
          <p:cNvPr id="179" name="Google Shape;179;p21"/>
          <p:cNvSpPr txBox="1"/>
          <p:nvPr/>
        </p:nvSpPr>
        <p:spPr>
          <a:xfrm>
            <a:off x="324650" y="734825"/>
            <a:ext cx="7091400" cy="1608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50526"/>
              </a:buClr>
              <a:buSzPts val="1500"/>
              <a:buFont typeface="Georgia"/>
              <a:buChar char="●"/>
            </a:pPr>
            <a:r>
              <a:rPr lang="en" sz="1500">
                <a:solidFill>
                  <a:srgbClr val="050526"/>
                </a:solidFill>
                <a:latin typeface="Georgia"/>
                <a:ea typeface="Georgia"/>
                <a:cs typeface="Georgia"/>
                <a:sym typeface="Georgia"/>
              </a:rPr>
              <a:t>Complexity of the </a:t>
            </a:r>
            <a:r>
              <a:rPr lang="en" sz="1500">
                <a:solidFill>
                  <a:srgbClr val="050526"/>
                </a:solidFill>
                <a:latin typeface="Georgia"/>
                <a:ea typeface="Georgia"/>
                <a:cs typeface="Georgia"/>
                <a:sym typeface="Georgia"/>
              </a:rPr>
              <a:t>environment</a:t>
            </a:r>
            <a:r>
              <a:rPr lang="en" sz="1500">
                <a:solidFill>
                  <a:srgbClr val="050526"/>
                </a:solidFill>
                <a:latin typeface="Georgia"/>
                <a:ea typeface="Georgia"/>
                <a:cs typeface="Georgia"/>
                <a:sym typeface="Georgia"/>
              </a:rPr>
              <a:t> can impact number of level required for good generalization.</a:t>
            </a:r>
            <a:endParaRPr sz="1500">
              <a:solidFill>
                <a:srgbClr val="050526"/>
              </a:solidFill>
              <a:latin typeface="Georgia"/>
              <a:ea typeface="Georgia"/>
              <a:cs typeface="Georgia"/>
              <a:sym typeface="Georgia"/>
            </a:endParaRPr>
          </a:p>
          <a:p>
            <a:pPr indent="-323850" lvl="0" marL="457200" rtl="0" algn="l">
              <a:lnSpc>
                <a:spcPct val="115000"/>
              </a:lnSpc>
              <a:spcBef>
                <a:spcPts val="0"/>
              </a:spcBef>
              <a:spcAft>
                <a:spcPts val="0"/>
              </a:spcAft>
              <a:buClr>
                <a:srgbClr val="050526"/>
              </a:buClr>
              <a:buSzPts val="1500"/>
              <a:buFont typeface="Georgia"/>
              <a:buChar char="●"/>
            </a:pPr>
            <a:r>
              <a:rPr lang="en" sz="1500">
                <a:solidFill>
                  <a:srgbClr val="050526"/>
                </a:solidFill>
                <a:latin typeface="Georgia"/>
                <a:ea typeface="Georgia"/>
                <a:cs typeface="Georgia"/>
                <a:sym typeface="Georgia"/>
              </a:rPr>
              <a:t>LSTM could have </a:t>
            </a:r>
            <a:r>
              <a:rPr lang="en" sz="1500">
                <a:solidFill>
                  <a:srgbClr val="050526"/>
                </a:solidFill>
                <a:latin typeface="Georgia"/>
                <a:ea typeface="Georgia"/>
                <a:cs typeface="Georgia"/>
                <a:sym typeface="Georgia"/>
              </a:rPr>
              <a:t>increased</a:t>
            </a:r>
            <a:r>
              <a:rPr lang="en" sz="1500">
                <a:solidFill>
                  <a:srgbClr val="050526"/>
                </a:solidFill>
                <a:latin typeface="Georgia"/>
                <a:ea typeface="Georgia"/>
                <a:cs typeface="Georgia"/>
                <a:sym typeface="Georgia"/>
              </a:rPr>
              <a:t> the test </a:t>
            </a:r>
            <a:r>
              <a:rPr lang="en" sz="1500">
                <a:solidFill>
                  <a:srgbClr val="050526"/>
                </a:solidFill>
                <a:latin typeface="Georgia"/>
                <a:ea typeface="Georgia"/>
                <a:cs typeface="Georgia"/>
                <a:sym typeface="Georgia"/>
              </a:rPr>
              <a:t>performance</a:t>
            </a:r>
            <a:r>
              <a:rPr lang="en" sz="1500">
                <a:solidFill>
                  <a:srgbClr val="050526"/>
                </a:solidFill>
                <a:latin typeface="Georgia"/>
                <a:ea typeface="Georgia"/>
                <a:cs typeface="Georgia"/>
                <a:sym typeface="Georgia"/>
              </a:rPr>
              <a:t> in simple C</a:t>
            </a:r>
            <a:r>
              <a:rPr lang="en" sz="1500">
                <a:solidFill>
                  <a:srgbClr val="050526"/>
                </a:solidFill>
                <a:latin typeface="Georgia"/>
                <a:ea typeface="Georgia"/>
                <a:cs typeface="Georgia"/>
                <a:sym typeface="Georgia"/>
              </a:rPr>
              <a:t>oinrun</a:t>
            </a:r>
            <a:r>
              <a:rPr lang="en" sz="1500">
                <a:solidFill>
                  <a:srgbClr val="050526"/>
                </a:solidFill>
                <a:latin typeface="Georgia"/>
                <a:ea typeface="Georgia"/>
                <a:cs typeface="Georgia"/>
                <a:sym typeface="Georgia"/>
              </a:rPr>
              <a:t> also.</a:t>
            </a:r>
            <a:endParaRPr sz="1500">
              <a:solidFill>
                <a:srgbClr val="050526"/>
              </a:solidFill>
              <a:latin typeface="Georgia"/>
              <a:ea typeface="Georgia"/>
              <a:cs typeface="Georgia"/>
              <a:sym typeface="Georgia"/>
            </a:endParaRPr>
          </a:p>
          <a:p>
            <a:pPr indent="-323850" lvl="0" marL="457200" rtl="0" algn="l">
              <a:lnSpc>
                <a:spcPct val="115000"/>
              </a:lnSpc>
              <a:spcBef>
                <a:spcPts val="0"/>
              </a:spcBef>
              <a:spcAft>
                <a:spcPts val="0"/>
              </a:spcAft>
              <a:buClr>
                <a:srgbClr val="050526"/>
              </a:buClr>
              <a:buSzPts val="1500"/>
              <a:buFont typeface="Georgia"/>
              <a:buChar char="●"/>
            </a:pPr>
            <a:r>
              <a:rPr lang="en" sz="1500">
                <a:solidFill>
                  <a:srgbClr val="050526"/>
                </a:solidFill>
                <a:latin typeface="Georgia"/>
                <a:ea typeface="Georgia"/>
                <a:cs typeface="Georgia"/>
                <a:sym typeface="Georgia"/>
              </a:rPr>
              <a:t>Limited Regularization and </a:t>
            </a:r>
            <a:r>
              <a:rPr lang="en" sz="1500">
                <a:solidFill>
                  <a:srgbClr val="050526"/>
                </a:solidFill>
                <a:latin typeface="Georgia"/>
                <a:ea typeface="Georgia"/>
                <a:cs typeface="Georgia"/>
                <a:sym typeface="Georgia"/>
              </a:rPr>
              <a:t>Architectures</a:t>
            </a:r>
            <a:r>
              <a:rPr lang="en" sz="1500">
                <a:solidFill>
                  <a:srgbClr val="050526"/>
                </a:solidFill>
                <a:latin typeface="Georgia"/>
                <a:ea typeface="Georgia"/>
                <a:cs typeface="Georgia"/>
                <a:sym typeface="Georgia"/>
              </a:rPr>
              <a:t> explored.</a:t>
            </a:r>
            <a:endParaRPr sz="1500">
              <a:solidFill>
                <a:srgbClr val="050526"/>
              </a:solidFill>
              <a:latin typeface="Georgia"/>
              <a:ea typeface="Georgia"/>
              <a:cs typeface="Georgia"/>
              <a:sym typeface="Georgia"/>
            </a:endParaRPr>
          </a:p>
          <a:p>
            <a:pPr indent="0" lvl="0" marL="0" rtl="0" algn="l">
              <a:lnSpc>
                <a:spcPct val="115000"/>
              </a:lnSpc>
              <a:spcBef>
                <a:spcPts val="1800"/>
              </a:spcBef>
              <a:spcAft>
                <a:spcPts val="0"/>
              </a:spcAft>
              <a:buNone/>
            </a:pPr>
            <a:r>
              <a:t/>
            </a:r>
            <a:endParaRPr sz="1500">
              <a:solidFill>
                <a:srgbClr val="050526"/>
              </a:solidFill>
              <a:latin typeface="Georgia"/>
              <a:ea typeface="Georgia"/>
              <a:cs typeface="Georgia"/>
              <a:sym typeface="Georgia"/>
            </a:endParaRPr>
          </a:p>
          <a:p>
            <a:pPr indent="0" lvl="0" marL="0" rtl="0" algn="l">
              <a:spcBef>
                <a:spcPts val="1800"/>
              </a:spcBef>
              <a:spcAft>
                <a:spcPts val="0"/>
              </a:spcAft>
              <a:buNone/>
            </a:pPr>
            <a:r>
              <a:t/>
            </a:r>
            <a:endParaRPr>
              <a:latin typeface="Roboto"/>
              <a:ea typeface="Roboto"/>
              <a:cs typeface="Roboto"/>
              <a:sym typeface="Roboto"/>
            </a:endParaRPr>
          </a:p>
        </p:txBody>
      </p:sp>
      <p:pic>
        <p:nvPicPr>
          <p:cNvPr descr="30 second timer (with 5 beeps at the end)&#10;Please do not re-upload the timers on this channel as I created them.&#10;-----------------------------" id="180" name="Google Shape;180;p21" title="30 second timer">
            <a:hlinkClick r:id="rId3"/>
          </p:cNvPr>
          <p:cNvPicPr preferRelativeResize="0"/>
          <p:nvPr/>
        </p:nvPicPr>
        <p:blipFill>
          <a:blip r:embed="rId4">
            <a:alphaModFix/>
          </a:blip>
          <a:stretch>
            <a:fillRect/>
          </a:stretch>
        </p:blipFill>
        <p:spPr>
          <a:xfrm>
            <a:off x="0" y="4780213"/>
            <a:ext cx="484375" cy="3632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